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642" r:id="rId3"/>
    <p:sldId id="648" r:id="rId4"/>
    <p:sldId id="643" r:id="rId5"/>
    <p:sldId id="647" r:id="rId6"/>
    <p:sldId id="646" r:id="rId7"/>
    <p:sldId id="645" r:id="rId8"/>
    <p:sldId id="644" r:id="rId9"/>
    <p:sldId id="653" r:id="rId10"/>
    <p:sldId id="651" r:id="rId11"/>
    <p:sldId id="650" r:id="rId12"/>
    <p:sldId id="649" r:id="rId13"/>
    <p:sldId id="657" r:id="rId14"/>
    <p:sldId id="656" r:id="rId15"/>
    <p:sldId id="655" r:id="rId16"/>
    <p:sldId id="654" r:id="rId17"/>
    <p:sldId id="64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14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kraborty, Sounak" userId="f48078cb-8d21-4815-8356-e1d83ab785ca" providerId="ADAL" clId="{F5141C59-1619-0242-9446-E85971328A96}"/>
    <pc:docChg chg="modSld">
      <pc:chgData name="Chakraborty, Sounak" userId="f48078cb-8d21-4815-8356-e1d83ab785ca" providerId="ADAL" clId="{F5141C59-1619-0242-9446-E85971328A96}" dt="2020-09-16T17:28:30.886" v="11" actId="20577"/>
      <pc:docMkLst>
        <pc:docMk/>
      </pc:docMkLst>
      <pc:sldChg chg="modSp mod">
        <pc:chgData name="Chakraborty, Sounak" userId="f48078cb-8d21-4815-8356-e1d83ab785ca" providerId="ADAL" clId="{F5141C59-1619-0242-9446-E85971328A96}" dt="2020-09-16T17:28:30.886" v="11" actId="20577"/>
        <pc:sldMkLst>
          <pc:docMk/>
          <pc:sldMk cId="2130952651" sldId="644"/>
        </pc:sldMkLst>
        <pc:spChg chg="mod">
          <ac:chgData name="Chakraborty, Sounak" userId="f48078cb-8d21-4815-8356-e1d83ab785ca" providerId="ADAL" clId="{F5141C59-1619-0242-9446-E85971328A96}" dt="2020-09-16T17:28:30.886" v="11" actId="20577"/>
          <ac:spMkLst>
            <pc:docMk/>
            <pc:sldMk cId="2130952651" sldId="644"/>
            <ac:spMk id="3" creationId="{2DD42A97-037E-194A-BD6B-7CF32DEA7A7B}"/>
          </ac:spMkLst>
        </pc:spChg>
      </pc:sldChg>
    </pc:docChg>
  </pc:docChgLst>
  <pc:docChgLst>
    <pc:chgData name="Chakraborty, Sounak" userId="f48078cb-8d21-4815-8356-e1d83ab785ca" providerId="ADAL" clId="{2FD0023D-5C2F-4E10-8010-6ACCCAB8F769}"/>
    <pc:docChg chg="modSld">
      <pc:chgData name="Chakraborty, Sounak" userId="f48078cb-8d21-4815-8356-e1d83ab785ca" providerId="ADAL" clId="{2FD0023D-5C2F-4E10-8010-6ACCCAB8F769}" dt="2020-09-15T10:08:07.354" v="108"/>
      <pc:docMkLst>
        <pc:docMk/>
      </pc:docMkLst>
      <pc:sldChg chg="modSp mod">
        <pc:chgData name="Chakraborty, Sounak" userId="f48078cb-8d21-4815-8356-e1d83ab785ca" providerId="ADAL" clId="{2FD0023D-5C2F-4E10-8010-6ACCCAB8F769}" dt="2020-09-15T10:08:07.354" v="108"/>
        <pc:sldMkLst>
          <pc:docMk/>
          <pc:sldMk cId="987303188" sldId="643"/>
        </pc:sldMkLst>
        <pc:spChg chg="mod">
          <ac:chgData name="Chakraborty, Sounak" userId="f48078cb-8d21-4815-8356-e1d83ab785ca" providerId="ADAL" clId="{2FD0023D-5C2F-4E10-8010-6ACCCAB8F769}" dt="2020-09-15T10:08:07.354" v="108"/>
          <ac:spMkLst>
            <pc:docMk/>
            <pc:sldMk cId="987303188" sldId="643"/>
            <ac:spMk id="3" creationId="{BC45C28A-1F72-0D4D-9120-B1E63EB40E7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50DCE-AE6C-2045-94C3-3FE14BFFDD22}" type="datetimeFigureOut">
              <a:rPr lang="en-US" smtClean="0"/>
              <a:t>9/16/20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332A7F-C3F8-A545-8BDB-D3A406B56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62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332A7F-C3F8-A545-8BDB-D3A406B56F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358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AACD1-D0FE-354A-8AA2-C329F9732670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17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69507-DE81-1F48-A87B-A4BDE53348F5}" type="datetime1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465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46460-8B02-6740-9D48-8D9AE0A02FBB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569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968ED-ACDD-D146-A609-380591E5B742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94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167EA-252D-7E40-A3B2-232FD1F7F620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411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E435-19F5-4D45-BBA2-8700995B8E95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10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264E9-9505-5440-BC12-C96A420DCED9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80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0759-3F8F-A449-90B9-668CB8DB9348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8916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EB133-E729-CC43-8126-AA115831CDB7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892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4785-D204-5E4B-B4BE-AE8864B86F04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75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E7584-9514-794D-998C-6BCB68558CBE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57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DB40B-A74B-C749-B896-24FFAC40B944}" type="datetime1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49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4281A-F815-BA41-881E-3778AB136E05}" type="datetime1">
              <a:rPr lang="en-US" smtClean="0"/>
              <a:t>9/16/20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068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853BD-1A30-9043-84A7-830C907259CB}" type="datetime1">
              <a:rPr lang="en-US" smtClean="0"/>
              <a:t>9/16/20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698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583E-79D2-5D4C-9035-619F56329E77}" type="datetime1">
              <a:rPr lang="en-US" smtClean="0"/>
              <a:t>9/16/20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0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5C884-E7C3-4E4D-A5A7-6516CA38C1E8}" type="datetime1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1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AC7C05CE-719E-7F4E-AEC5-222E996FE63B}" type="datetime1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560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F1A01E2-30EB-C94F-95ED-D48E777C500B}" type="datetime1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A462F19-C5B4-C540-A4D4-6645D330F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112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faculty.missouri.edu/chakrabortys/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faculty.missouri.edu/chakrabortys/" TargetMode="External"/><Relationship Id="rId2" Type="http://schemas.openxmlformats.org/officeDocument/2006/relationships/hyperlink" Target="mailto:CHAKRABORTYS@MISSOURI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.r-project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.com/products/rstudio/download/#downloa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compute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5EFC-6C02-3941-ABA5-BED92F72F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4197" y="939613"/>
            <a:ext cx="9117105" cy="2819399"/>
          </a:xfrm>
        </p:spPr>
        <p:txBody>
          <a:bodyPr>
            <a:normAutofit fontScale="90000"/>
          </a:bodyPr>
          <a:lstStyle/>
          <a:p>
            <a:pPr marL="0" marR="0" fontAlgn="ba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Introduction to Cloud Computing with R in Google Cloud and Amazon Web Services</a:t>
            </a:r>
            <a:br>
              <a:rPr lang="en-US" sz="2400" b="1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b="1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chemeClr val="tx1"/>
                </a:solidFill>
                <a:effectLst/>
                <a:highlight>
                  <a:srgbClr val="FF0000"/>
                </a:highlight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br>
              <a:rPr lang="en-US" sz="2400" b="1" dirty="0">
                <a:solidFill>
                  <a:schemeClr val="tx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F17512-8387-4F4D-85AC-21A046669A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4013387"/>
            <a:ext cx="8676222" cy="1905000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chemeClr val="tx1"/>
                </a:solidFill>
                <a:effectLst/>
              </a:rPr>
              <a:t>Sounak</a:t>
            </a:r>
            <a:r>
              <a:rPr lang="en-US" sz="2800" dirty="0">
                <a:solidFill>
                  <a:schemeClr val="tx1"/>
                </a:solidFill>
                <a:effectLst/>
              </a:rPr>
              <a:t> Chakraborty</a:t>
            </a:r>
          </a:p>
          <a:p>
            <a:r>
              <a:rPr lang="en-US" dirty="0">
                <a:solidFill>
                  <a:schemeClr val="tx1"/>
                </a:solidFill>
                <a:effectLst/>
              </a:rPr>
              <a:t>Associate Professor, Department of Statistics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DE295-84C8-164A-BEDA-F1A17F285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18" y="237979"/>
            <a:ext cx="1437955" cy="828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85B277-E886-C14B-A38A-96D5631F6A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33" t="21184" r="17311" b="29325"/>
          <a:stretch/>
        </p:blipFill>
        <p:spPr>
          <a:xfrm>
            <a:off x="10378226" y="111812"/>
            <a:ext cx="1705003" cy="9955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BD3806-96A9-F548-AA59-816EA1FCC1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012"/>
          <a:stretch/>
        </p:blipFill>
        <p:spPr>
          <a:xfrm>
            <a:off x="9563829" y="3810001"/>
            <a:ext cx="1305734" cy="155175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FCDA324-4681-BA42-A36B-BCE5F102E038}"/>
              </a:ext>
            </a:extLst>
          </p:cNvPr>
          <p:cNvSpPr/>
          <p:nvPr/>
        </p:nvSpPr>
        <p:spPr>
          <a:xfrm>
            <a:off x="289318" y="6260286"/>
            <a:ext cx="47612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http://faculty.missouri.edu/chakrabortys/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842EF-D948-8841-978B-D2CB777F5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45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1FF5E-F57A-A74B-8A76-9D8C4BBD4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727" y="73025"/>
            <a:ext cx="9905998" cy="88471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Create an account in amazon web service (</a:t>
            </a:r>
            <a:r>
              <a:rPr lang="en-US" dirty="0" err="1">
                <a:solidFill>
                  <a:schemeClr val="tx1"/>
                </a:solidFill>
              </a:rPr>
              <a:t>aws</a:t>
            </a:r>
            <a:r>
              <a:rPr lang="en-US" dirty="0">
                <a:solidFill>
                  <a:schemeClr val="tx1"/>
                </a:solidFill>
              </a:rPr>
              <a:t>) compute engine</a:t>
            </a:r>
            <a:endParaRPr lang="en-US" dirty="0"/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2CFD49-86D8-514C-9168-1993E36498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8167" y="1571750"/>
            <a:ext cx="9905998" cy="489436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72E344-F1B9-9C47-BEDE-02772A303EA7}"/>
              </a:ext>
            </a:extLst>
          </p:cNvPr>
          <p:cNvSpPr txBox="1"/>
          <p:nvPr/>
        </p:nvSpPr>
        <p:spPr>
          <a:xfrm>
            <a:off x="1977242" y="1084613"/>
            <a:ext cx="5729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Click Create a new AWS account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8C19F0-9FBD-604B-A97D-240CCD159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56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75D08-BA50-1C4F-BD6A-E109843CA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2400"/>
            <a:ext cx="9905998" cy="9144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Create an account in amazon web service (</a:t>
            </a:r>
            <a:r>
              <a:rPr lang="en-US" dirty="0" err="1">
                <a:solidFill>
                  <a:schemeClr val="tx1"/>
                </a:solidFill>
              </a:rPr>
              <a:t>aws</a:t>
            </a:r>
            <a:r>
              <a:rPr lang="en-US" dirty="0">
                <a:solidFill>
                  <a:schemeClr val="tx1"/>
                </a:solidFill>
              </a:rPr>
              <a:t>) compute engine</a:t>
            </a:r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BCD177-EE54-994A-A5EE-0C70BE343A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353" y="1639315"/>
            <a:ext cx="10094025" cy="470804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A93995-29D6-344A-ACAD-E1A6108066D4}"/>
              </a:ext>
            </a:extLst>
          </p:cNvPr>
          <p:cNvSpPr txBox="1"/>
          <p:nvPr/>
        </p:nvSpPr>
        <p:spPr>
          <a:xfrm>
            <a:off x="2101932" y="1181594"/>
            <a:ext cx="5997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Click Continue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FFE8AF-B6EB-FC48-9D9B-8D5B1E32C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005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B87F6-9F6A-244A-A24B-FB4CF8AF6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47145"/>
            <a:ext cx="9905998" cy="99848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Create an account in amazon web service (</a:t>
            </a:r>
            <a:r>
              <a:rPr lang="en-US" dirty="0" err="1">
                <a:solidFill>
                  <a:schemeClr val="tx1"/>
                </a:solidFill>
              </a:rPr>
              <a:t>aws</a:t>
            </a:r>
            <a:r>
              <a:rPr lang="en-US" dirty="0">
                <a:solidFill>
                  <a:schemeClr val="tx1"/>
                </a:solidFill>
              </a:rPr>
              <a:t>) compute engine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BBFF7-7CAE-464C-88BA-2512140D9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8557" y="1016875"/>
            <a:ext cx="9905998" cy="654270"/>
          </a:xfrm>
        </p:spPr>
        <p:txBody>
          <a:bodyPr/>
          <a:lstStyle/>
          <a:p>
            <a:r>
              <a:rPr lang="en-US" dirty="0"/>
              <a:t>Fill in the contact information. Choose account type personal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4462D76-E283-4A4C-8F01-07886F3F1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570238"/>
            <a:ext cx="10272822" cy="514061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34B7D-F1ED-1C44-A2F4-826AE4C6E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631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22095-35D2-254A-A502-D5838912B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496" y="114300"/>
            <a:ext cx="9905998" cy="9525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Create an account in amazon web service (</a:t>
            </a:r>
            <a:r>
              <a:rPr lang="en-US" dirty="0" err="1">
                <a:solidFill>
                  <a:schemeClr val="tx1"/>
                </a:solidFill>
              </a:rPr>
              <a:t>aws</a:t>
            </a:r>
            <a:r>
              <a:rPr lang="en-US" dirty="0">
                <a:solidFill>
                  <a:schemeClr val="tx1"/>
                </a:solidFill>
              </a:rPr>
              <a:t>) compute engine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B8167-84D6-8242-B99C-3CE02C6D8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496" y="905860"/>
            <a:ext cx="9905998" cy="952501"/>
          </a:xfrm>
        </p:spPr>
        <p:txBody>
          <a:bodyPr/>
          <a:lstStyle/>
          <a:p>
            <a:r>
              <a:rPr lang="en-US" dirty="0"/>
              <a:t>Give credit card/bank information for verification process. The account you will create will be free trial account for 12 months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481870-8DF5-8749-B91C-1398C8EA8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76" y="1755228"/>
            <a:ext cx="11225048" cy="480322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3123D-1B1F-B541-8BF8-1821AD7CE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460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83C3F-5727-374C-B080-5019493E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84083"/>
            <a:ext cx="9905998" cy="138736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Create an account in amazon web service (</a:t>
            </a:r>
            <a:r>
              <a:rPr lang="en-US" dirty="0" err="1">
                <a:solidFill>
                  <a:schemeClr val="tx1"/>
                </a:solidFill>
              </a:rPr>
              <a:t>aws</a:t>
            </a:r>
            <a:r>
              <a:rPr lang="en-US" dirty="0">
                <a:solidFill>
                  <a:schemeClr val="tx1"/>
                </a:solidFill>
              </a:rPr>
              <a:t>) compute engine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20ABA-6EE5-A14F-9D67-62A24F96B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8047" y="1111469"/>
            <a:ext cx="9905998" cy="580698"/>
          </a:xfrm>
        </p:spPr>
        <p:txBody>
          <a:bodyPr/>
          <a:lstStyle/>
          <a:p>
            <a:r>
              <a:rPr lang="en-US" dirty="0"/>
              <a:t>Confirm your identity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D13EFBC-DF69-E04C-BE45-538C15A8E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692167"/>
            <a:ext cx="10419966" cy="489781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2A3E0-92AA-DD42-BD15-435324DF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68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F0C9F-4512-8A40-9341-88AEBCFC4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81456"/>
            <a:ext cx="9905998" cy="104183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Create an account in amazon web service (</a:t>
            </a:r>
            <a:r>
              <a:rPr lang="en-US" dirty="0" err="1">
                <a:solidFill>
                  <a:schemeClr val="tx1"/>
                </a:solidFill>
              </a:rPr>
              <a:t>aws</a:t>
            </a:r>
            <a:r>
              <a:rPr lang="en-US" dirty="0">
                <a:solidFill>
                  <a:schemeClr val="tx1"/>
                </a:solidFill>
              </a:rPr>
              <a:t>) compute engine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13F79-470E-B84C-9EB3-E387000C1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393" y="1023444"/>
            <a:ext cx="11393213" cy="1242849"/>
          </a:xfrm>
        </p:spPr>
        <p:txBody>
          <a:bodyPr/>
          <a:lstStyle/>
          <a:p>
            <a:r>
              <a:rPr lang="en-US" dirty="0"/>
              <a:t>In the subsequent steps choose as basic/free support plan and finish the signup process</a:t>
            </a:r>
          </a:p>
          <a:p>
            <a:r>
              <a:rPr lang="en-US" dirty="0"/>
              <a:t>Go to </a:t>
            </a:r>
            <a:r>
              <a:rPr lang="en-US" dirty="0">
                <a:hlinkClick r:id="rId2"/>
              </a:rPr>
              <a:t>https://aws.amazon.com/</a:t>
            </a:r>
            <a:r>
              <a:rPr lang="en-US" dirty="0"/>
              <a:t> and login to your newly created </a:t>
            </a:r>
            <a:r>
              <a:rPr lang="en-US" dirty="0" err="1"/>
              <a:t>aws</a:t>
            </a:r>
            <a:r>
              <a:rPr lang="en-US" dirty="0"/>
              <a:t> account by clicking sign into the console. Below is the </a:t>
            </a:r>
            <a:r>
              <a:rPr lang="en-US" dirty="0" err="1"/>
              <a:t>aws</a:t>
            </a:r>
            <a:r>
              <a:rPr lang="en-US" dirty="0"/>
              <a:t> console homepage of your account.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C4BE52B-BCEB-9446-8B74-A2487A60D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16" y="2266292"/>
            <a:ext cx="10158669" cy="447740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E6D54-3CAB-924C-93DF-4566CB42A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33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6103B-C41F-3E4B-A912-AD6D9A131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E8C24-1407-C14E-8D43-4B5FA5434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you have r, </a:t>
            </a:r>
            <a:r>
              <a:rPr lang="en-US" dirty="0" err="1"/>
              <a:t>rstudio</a:t>
            </a:r>
            <a:r>
              <a:rPr lang="en-US" dirty="0"/>
              <a:t>, google cloud, and amazon web services account needed to successfully participate in the short course</a:t>
            </a:r>
          </a:p>
          <a:p>
            <a:r>
              <a:rPr lang="en-US" dirty="0"/>
              <a:t>Your credit card/ bank information given by you to </a:t>
            </a:r>
            <a:r>
              <a:rPr lang="en-US" dirty="0" err="1"/>
              <a:t>gc</a:t>
            </a:r>
            <a:r>
              <a:rPr lang="en-US" dirty="0"/>
              <a:t> and </a:t>
            </a:r>
            <a:r>
              <a:rPr lang="en-US" dirty="0" err="1"/>
              <a:t>aws</a:t>
            </a:r>
            <a:r>
              <a:rPr lang="en-US" dirty="0"/>
              <a:t> is your responsibility to manage. We are not responsible for any incurred charges.</a:t>
            </a:r>
          </a:p>
          <a:p>
            <a:r>
              <a:rPr lang="en-US" b="1" dirty="0">
                <a:solidFill>
                  <a:srgbClr val="FF0000"/>
                </a:solidFill>
              </a:rPr>
              <a:t>All required </a:t>
            </a:r>
            <a:r>
              <a:rPr lang="en-US" b="1" dirty="0" err="1">
                <a:solidFill>
                  <a:srgbClr val="FF0000"/>
                </a:solidFill>
              </a:rPr>
              <a:t>softwares</a:t>
            </a:r>
            <a:r>
              <a:rPr lang="en-US" b="1" dirty="0">
                <a:solidFill>
                  <a:srgbClr val="FF0000"/>
                </a:solidFill>
              </a:rPr>
              <a:t> and accounts need to be installed and created before the start of the short course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17457-505C-8045-A4A1-1C3C5A805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481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0468D-EB3C-DE4E-85AE-8D7455B5D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599"/>
            <a:ext cx="9905998" cy="5357248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6000" b="1" dirty="0"/>
            </a:br>
            <a:br>
              <a:rPr lang="en-US" sz="6000" b="1" dirty="0"/>
            </a:br>
            <a:r>
              <a:rPr lang="en-US" sz="6000" b="1" dirty="0"/>
              <a:t>THANK YOU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SOUNAK CHAKRABORTY</a:t>
            </a:r>
            <a:br>
              <a:rPr lang="en-US" dirty="0"/>
            </a:br>
            <a:r>
              <a:rPr lang="en-US" dirty="0">
                <a:hlinkClick r:id="rId2"/>
              </a:rPr>
              <a:t>CHAKRABORTYS@MISSOURI.EDU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>
                <a:hlinkClick r:id="rId3"/>
              </a:rPr>
              <a:t>http://faculty.missouri.edu/chakrabortys/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72DB46-D342-7E48-948B-C45386390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83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322EA-14C0-2A4E-BCD4-1585874B9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Required </a:t>
            </a:r>
            <a:r>
              <a:rPr lang="en-US" dirty="0" err="1">
                <a:solidFill>
                  <a:schemeClr val="tx1"/>
                </a:solidFill>
              </a:rPr>
              <a:t>softwares</a:t>
            </a:r>
            <a:r>
              <a:rPr lang="en-US" dirty="0">
                <a:solidFill>
                  <a:schemeClr val="tx1"/>
                </a:solidFill>
              </a:rPr>
              <a:t> and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C459D-B572-FD40-B2A5-BC6547F4D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19794"/>
            <a:ext cx="9905998" cy="312420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</a:t>
            </a:r>
          </a:p>
          <a:p>
            <a:r>
              <a:rPr lang="en-US" dirty="0" err="1">
                <a:solidFill>
                  <a:schemeClr val="tx1"/>
                </a:solidFill>
              </a:rPr>
              <a:t>Rstudio</a:t>
            </a:r>
            <a:r>
              <a:rPr lang="en-US" dirty="0">
                <a:solidFill>
                  <a:schemeClr val="tx1"/>
                </a:solidFill>
              </a:rPr>
              <a:t> (desktop version)</a:t>
            </a:r>
          </a:p>
          <a:p>
            <a:r>
              <a:rPr lang="en-US" dirty="0">
                <a:solidFill>
                  <a:schemeClr val="tx1"/>
                </a:solidFill>
              </a:rPr>
              <a:t>Google account</a:t>
            </a:r>
          </a:p>
          <a:p>
            <a:r>
              <a:rPr lang="en-US" dirty="0">
                <a:solidFill>
                  <a:schemeClr val="tx1"/>
                </a:solidFill>
              </a:rPr>
              <a:t>Amazon web services account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All required </a:t>
            </a:r>
            <a:r>
              <a:rPr lang="en-US" b="1" dirty="0" err="1">
                <a:solidFill>
                  <a:srgbClr val="FF0000"/>
                </a:solidFill>
              </a:rPr>
              <a:t>softwares</a:t>
            </a:r>
            <a:r>
              <a:rPr lang="en-US" b="1" dirty="0">
                <a:solidFill>
                  <a:srgbClr val="FF0000"/>
                </a:solidFill>
              </a:rPr>
              <a:t> and accounts need to be installed and created before the start of the short course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2217DA-8358-FB42-8E6A-C6D51B48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79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B20FD-8521-5F4C-99D6-21EAB7D12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Download and install 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CDC2B-6055-6344-847B-9874AF55A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66899"/>
            <a:ext cx="9905998" cy="312420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Install r from: </a:t>
            </a:r>
            <a:r>
              <a:rPr lang="en-US" dirty="0">
                <a:hlinkClick r:id="rId2"/>
              </a:rPr>
              <a:t>https://cloud.r-project.org/</a:t>
            </a:r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This is r version 4.0.2</a:t>
            </a:r>
          </a:p>
          <a:p>
            <a:r>
              <a:rPr lang="en-US" dirty="0">
                <a:solidFill>
                  <a:schemeClr val="tx1"/>
                </a:solidFill>
              </a:rPr>
              <a:t>It is free of cost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266CA-FDB6-6740-A8E5-178DE17B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917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3BA3D-EF8D-F041-979C-657FC6214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70608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Download and install </a:t>
            </a:r>
            <a:r>
              <a:rPr lang="en-US" dirty="0" err="1">
                <a:solidFill>
                  <a:schemeClr val="tx1"/>
                </a:solidFill>
              </a:rPr>
              <a:t>rstudio</a:t>
            </a:r>
            <a:r>
              <a:rPr lang="en-US" dirty="0">
                <a:solidFill>
                  <a:schemeClr val="tx1"/>
                </a:solidFill>
              </a:rPr>
              <a:t> desktop 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5C28A-1F72-0D4D-9120-B1E63EB40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12917"/>
            <a:ext cx="9905998" cy="312420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Install </a:t>
            </a:r>
            <a:r>
              <a:rPr lang="en-US" dirty="0" err="1">
                <a:solidFill>
                  <a:schemeClr val="tx1"/>
                </a:solidFill>
              </a:rPr>
              <a:t>rstudio</a:t>
            </a:r>
            <a:r>
              <a:rPr lang="en-US" dirty="0">
                <a:solidFill>
                  <a:schemeClr val="tx1"/>
                </a:solidFill>
              </a:rPr>
              <a:t> desktop version from: </a:t>
            </a:r>
            <a:r>
              <a:rPr lang="en-US" dirty="0">
                <a:hlinkClick r:id="rId2"/>
              </a:rPr>
              <a:t>https://rstudio.com/products/rstudio/download/#download</a:t>
            </a:r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It is free of cost</a:t>
            </a:r>
          </a:p>
          <a:p>
            <a:r>
              <a:rPr lang="en-US" dirty="0">
                <a:solidFill>
                  <a:schemeClr val="tx1"/>
                </a:solidFill>
              </a:rPr>
              <a:t>You need to install the following packages by issuing the below command from your </a:t>
            </a:r>
            <a:r>
              <a:rPr lang="en-US" dirty="0" err="1">
                <a:solidFill>
                  <a:schemeClr val="tx1"/>
                </a:solidFill>
              </a:rPr>
              <a:t>rstudio</a:t>
            </a:r>
            <a:r>
              <a:rPr lang="en-US" dirty="0">
                <a:solidFill>
                  <a:schemeClr val="tx1"/>
                </a:solidFill>
              </a:rPr>
              <a:t> console: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/>
                </a:solidFill>
              </a:rPr>
              <a:t>install.packages</a:t>
            </a:r>
            <a:r>
              <a:rPr lang="en-US" dirty="0">
                <a:solidFill>
                  <a:schemeClr val="tx1"/>
                </a:solidFill>
              </a:rPr>
              <a:t>(c("</a:t>
            </a:r>
            <a:r>
              <a:rPr lang="en-US" dirty="0" err="1">
                <a:solidFill>
                  <a:schemeClr val="tx1"/>
                </a:solidFill>
              </a:rPr>
              <a:t>gdata</a:t>
            </a:r>
            <a:r>
              <a:rPr lang="en-US" dirty="0">
                <a:solidFill>
                  <a:schemeClr val="tx1"/>
                </a:solidFill>
              </a:rPr>
              <a:t>", "foreign", "</a:t>
            </a:r>
            <a:r>
              <a:rPr lang="en-US" dirty="0" err="1">
                <a:solidFill>
                  <a:schemeClr val="tx1"/>
                </a:solidFill>
              </a:rPr>
              <a:t>SASxport</a:t>
            </a:r>
            <a:r>
              <a:rPr lang="en-US" dirty="0">
                <a:solidFill>
                  <a:schemeClr val="tx1"/>
                </a:solidFill>
              </a:rPr>
              <a:t>", "sas7bdat", "</a:t>
            </a:r>
            <a:r>
              <a:rPr lang="en-US" dirty="0" err="1">
                <a:solidFill>
                  <a:schemeClr val="tx1"/>
                </a:solidFill>
              </a:rPr>
              <a:t>mvtnorm</a:t>
            </a:r>
            <a:r>
              <a:rPr lang="en-US" dirty="0">
                <a:solidFill>
                  <a:schemeClr val="tx1"/>
                </a:solidFill>
              </a:rPr>
              <a:t>", "</a:t>
            </a:r>
            <a:r>
              <a:rPr lang="en-US" dirty="0" err="1">
                <a:solidFill>
                  <a:schemeClr val="tx1"/>
                </a:solidFill>
              </a:rPr>
              <a:t>rpart</a:t>
            </a:r>
            <a:r>
              <a:rPr lang="en-US" dirty="0">
                <a:solidFill>
                  <a:schemeClr val="tx1"/>
                </a:solidFill>
              </a:rPr>
              <a:t>", "</a:t>
            </a:r>
            <a:r>
              <a:rPr lang="en-US" dirty="0" err="1">
                <a:solidFill>
                  <a:schemeClr val="tx1"/>
                </a:solidFill>
              </a:rPr>
              <a:t>pwr</a:t>
            </a:r>
            <a:r>
              <a:rPr lang="en-US" dirty="0">
                <a:solidFill>
                  <a:schemeClr val="tx1"/>
                </a:solidFill>
              </a:rPr>
              <a:t>", "</a:t>
            </a:r>
            <a:r>
              <a:rPr lang="en-US" dirty="0" err="1">
                <a:solidFill>
                  <a:schemeClr val="tx1"/>
                </a:solidFill>
              </a:rPr>
              <a:t>nnet</a:t>
            </a:r>
            <a:r>
              <a:rPr lang="en-US" dirty="0">
                <a:solidFill>
                  <a:schemeClr val="tx1"/>
                </a:solidFill>
              </a:rPr>
              <a:t>", "</a:t>
            </a:r>
            <a:r>
              <a:rPr lang="en-US" dirty="0" err="1">
                <a:solidFill>
                  <a:schemeClr val="tx1"/>
                </a:solidFill>
              </a:rPr>
              <a:t>elasticnet</a:t>
            </a:r>
            <a:r>
              <a:rPr lang="en-US" dirty="0">
                <a:solidFill>
                  <a:schemeClr val="tx1"/>
                </a:solidFill>
              </a:rPr>
              <a:t>"))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93776A-50FD-D849-8F2F-364262BEF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303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2D08-E218-C94D-9572-157453DCF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Create an account in google could(</a:t>
            </a:r>
            <a:r>
              <a:rPr lang="en-US" dirty="0" err="1">
                <a:solidFill>
                  <a:schemeClr val="tx1"/>
                </a:solidFill>
              </a:rPr>
              <a:t>gc</a:t>
            </a:r>
            <a:r>
              <a:rPr lang="en-US" dirty="0">
                <a:solidFill>
                  <a:schemeClr val="tx1"/>
                </a:solidFill>
              </a:rPr>
              <a:t>) compute engine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FC5BA-D2EE-014A-91E5-43136D14F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21279"/>
            <a:ext cx="9905998" cy="312420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If you already have an account in google/</a:t>
            </a:r>
            <a:r>
              <a:rPr lang="en-US" dirty="0" err="1">
                <a:solidFill>
                  <a:schemeClr val="tx1"/>
                </a:solidFill>
              </a:rPr>
              <a:t>gmail</a:t>
            </a:r>
            <a:r>
              <a:rPr lang="en-US" dirty="0">
                <a:solidFill>
                  <a:schemeClr val="tx1"/>
                </a:solidFill>
              </a:rPr>
              <a:t> you will have an account in google cloud compute engine by default.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Login to your Gmail/Google account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To create an account in Google Compute Engine: Go to </a:t>
            </a:r>
            <a:r>
              <a:rPr 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https://cloud.google.com/compute/</a:t>
            </a:r>
            <a:r>
              <a:rPr lang="en-US" dirty="0">
                <a:solidFill>
                  <a:schemeClr val="tx1"/>
                </a:solidFill>
              </a:rPr>
              <a:t> and click Try Free.    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CC788-4226-0E4F-919F-3A38D5404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D3B4C-0BE9-C640-B351-63E74F8D0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6828"/>
            <a:ext cx="9905998" cy="130628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Create an account in google cloud (</a:t>
            </a:r>
            <a:r>
              <a:rPr lang="en-US" dirty="0" err="1">
                <a:solidFill>
                  <a:schemeClr val="tx1"/>
                </a:solidFill>
              </a:rPr>
              <a:t>gc</a:t>
            </a:r>
            <a:r>
              <a:rPr lang="en-US" dirty="0">
                <a:solidFill>
                  <a:schemeClr val="tx1"/>
                </a:solidFill>
              </a:rPr>
              <a:t>) compute engine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B08B59-329D-EE40-B948-82ED08EB4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14" y="1665514"/>
            <a:ext cx="8795657" cy="488768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C5BDF3-DFC0-7E43-8D7A-2335814F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01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3FF0-6DCD-B349-9996-67AB0BA33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14300"/>
            <a:ext cx="9905998" cy="11049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Create an account in google compute engine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FC6E5-E03B-904F-8F92-3AA0A5F71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81960"/>
            <a:ext cx="9905998" cy="92491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Click agree and continue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296332-AC30-AD43-9995-7F80CCF97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514" y="2283593"/>
            <a:ext cx="8164286" cy="422651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E68A56-8B19-A045-A0AB-AF0433F21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64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DA995-D313-914C-9777-68C1AFEA0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4969"/>
            <a:ext cx="9905998" cy="124022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Create an account in google compute engine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42A97-037E-194A-BD6B-7CF32DEA7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166648"/>
            <a:ext cx="9905998" cy="102926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Click on start my free trial</a:t>
            </a:r>
          </a:p>
          <a:p>
            <a:r>
              <a:rPr lang="en-US" dirty="0">
                <a:solidFill>
                  <a:schemeClr val="tx1"/>
                </a:solidFill>
              </a:rPr>
              <a:t>Use account type as individual;  insert your name and address; insert your payment information although you get free $300 credit for 90 days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36CEA0-BE21-A642-826B-5AF999944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228" y="2234737"/>
            <a:ext cx="9155548" cy="452829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C924C3-A182-A24D-A1CD-AEF5CDC1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52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77B40-C0CB-F547-8D83-7BE0833D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81147"/>
            <a:ext cx="9905998" cy="10142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Create an account in amazon web service (</a:t>
            </a:r>
            <a:r>
              <a:rPr lang="en-US" dirty="0" err="1">
                <a:solidFill>
                  <a:schemeClr val="tx1"/>
                </a:solidFill>
              </a:rPr>
              <a:t>aws</a:t>
            </a:r>
            <a:r>
              <a:rPr lang="en-US" dirty="0">
                <a:solidFill>
                  <a:schemeClr val="tx1"/>
                </a:solidFill>
              </a:rPr>
              <a:t>) compute engine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0D1DA-F294-FF48-825A-B52E1A311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5994" y="1169514"/>
            <a:ext cx="9905998" cy="85522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Go to </a:t>
            </a:r>
            <a:r>
              <a:rPr lang="en-US" dirty="0">
                <a:hlinkClick r:id="rId2"/>
              </a:rPr>
              <a:t>https://aws.amazon.com/</a:t>
            </a:r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Click complete sign up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1AD551C-4868-9E47-A1A5-0E1239C9B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397" y="1775361"/>
            <a:ext cx="10531776" cy="50826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C1A978-656B-2F40-8508-4E6AD277A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62F19-C5B4-C540-A4D4-6645D330FD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4345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3517</TotalTime>
  <Words>614</Words>
  <Application>Microsoft Macintosh PowerPoint</Application>
  <PresentationFormat>Widescreen</PresentationFormat>
  <Paragraphs>68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Century Gothic</vt:lpstr>
      <vt:lpstr>Mesh</vt:lpstr>
      <vt:lpstr>Introduction to Cloud Computing with R in Google Cloud and Amazon Web Services  Software requirements  </vt:lpstr>
      <vt:lpstr>Required softwares and accounts</vt:lpstr>
      <vt:lpstr>Download and install r </vt:lpstr>
      <vt:lpstr>Download and install rstudio desktop version</vt:lpstr>
      <vt:lpstr>Create an account in google could(gc) compute engine</vt:lpstr>
      <vt:lpstr>Create an account in google cloud (gc) compute engine</vt:lpstr>
      <vt:lpstr>Create an account in google compute engine</vt:lpstr>
      <vt:lpstr>Create an account in google compute engine</vt:lpstr>
      <vt:lpstr>Create an account in amazon web service (aws) compute engine</vt:lpstr>
      <vt:lpstr>Create an account in amazon web service (aws) compute engine</vt:lpstr>
      <vt:lpstr>Create an account in amazon web service (aws) compute engine</vt:lpstr>
      <vt:lpstr>Create an account in amazon web service (aws) compute engine</vt:lpstr>
      <vt:lpstr>Create an account in amazon web service (aws) compute engine</vt:lpstr>
      <vt:lpstr>Create an account in amazon web service (aws) compute engine</vt:lpstr>
      <vt:lpstr>Create an account in amazon web service (aws) compute engine</vt:lpstr>
      <vt:lpstr>summary</vt:lpstr>
      <vt:lpstr>  THANK YOU    SOUNAK CHAKRABORTY CHAKRABORTYS@MISSOURI.EDU  http://faculty.missouri.edu/chakrabortys/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Learning, Machine Learning and Statistics – An Uncertainty Perspective</dc:title>
  <dc:creator>Microsoft Office User</dc:creator>
  <cp:lastModifiedBy>Chakraborty, Sounak</cp:lastModifiedBy>
  <cp:revision>193</cp:revision>
  <dcterms:created xsi:type="dcterms:W3CDTF">2019-10-19T14:30:56Z</dcterms:created>
  <dcterms:modified xsi:type="dcterms:W3CDTF">2020-09-16T17:28:48Z</dcterms:modified>
</cp:coreProperties>
</file>

<file path=docProps/thumbnail.jpeg>
</file>